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6" r:id="rId5"/>
    <p:sldMasterId id="2147483795" r:id="rId6"/>
    <p:sldMasterId id="2147483808" r:id="rId7"/>
  </p:sldMasterIdLst>
  <p:notesMasterIdLst>
    <p:notesMasterId r:id="rId21"/>
  </p:notesMasterIdLst>
  <p:handoutMasterIdLst>
    <p:handoutMasterId r:id="rId22"/>
  </p:handoutMasterIdLst>
  <p:sldIdLst>
    <p:sldId id="301" r:id="rId8"/>
    <p:sldId id="303" r:id="rId9"/>
    <p:sldId id="302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24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  <p:italic r:id="rId36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8F8F8F"/>
    <a:srgbClr val="F04C25"/>
    <a:srgbClr val="009CAB"/>
    <a:srgbClr val="DDEFF3"/>
    <a:srgbClr val="DDDDDD"/>
    <a:srgbClr val="F8F8F8"/>
    <a:srgbClr val="969696"/>
    <a:srgbClr val="B2B2B2"/>
    <a:srgbClr val="F7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E5E0C-9ABE-5F41-B703-DF6169755D7A}" v="7" dt="2023-10-03T09:32:00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1" autoAdjust="0"/>
    <p:restoredTop sz="95268" autoAdjust="0"/>
  </p:normalViewPr>
  <p:slideViewPr>
    <p:cSldViewPr snapToGrid="0">
      <p:cViewPr varScale="1">
        <p:scale>
          <a:sx n="115" d="100"/>
          <a:sy n="115" d="100"/>
        </p:scale>
        <p:origin x="224" y="240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9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15/10/2023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15/10/2023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6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7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7403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8075448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9993828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7581604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7756923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2679703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987831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4660663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0173148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5957653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898207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52266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7799495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7853329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0458169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3942589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2448425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400746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5053825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4132291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14751273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86642295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73738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4214682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403934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480725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7932636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3755603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4515560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6960087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4733203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432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4241653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813456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49425107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3535745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517466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67203157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793260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15/10/2023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510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15/10/2023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83051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9415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8023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940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8015623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57580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414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307293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487805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68064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978414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0527511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754907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074990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43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26263436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2124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2060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0230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5823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416938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29929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28948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355681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012035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8616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87197646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47128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713269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0312152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383320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15/10/2023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6552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  <p:sldLayoutId id="2147483753" r:id="rId37"/>
    <p:sldLayoutId id="2147483754" r:id="rId38"/>
    <p:sldLayoutId id="2147483755" r:id="rId39"/>
    <p:sldLayoutId id="2147483756" r:id="rId40"/>
    <p:sldLayoutId id="2147483757" r:id="rId41"/>
    <p:sldLayoutId id="2147483758" r:id="rId42"/>
    <p:sldLayoutId id="2147483759" r:id="rId43"/>
    <p:sldLayoutId id="2147483760" r:id="rId44"/>
    <p:sldLayoutId id="2147483761" r:id="rId45"/>
    <p:sldLayoutId id="2147483762" r:id="rId4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9281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15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9923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ox-sizing" TargetMode="External"/><Relationship Id="rId2" Type="http://schemas.openxmlformats.org/officeDocument/2006/relationships/hyperlink" Target="https://www.w3schools.com/howto/howto_css_table_responsive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3schools.com/cssref/pr_background-image.asp" TargetMode="External"/><Relationship Id="rId5" Type="http://schemas.openxmlformats.org/officeDocument/2006/relationships/hyperlink" Target="https://www.w3schools.com/css/css_font.asp" TargetMode="External"/><Relationship Id="rId4" Type="http://schemas.openxmlformats.org/officeDocument/2006/relationships/hyperlink" Target="https://www.w3schools.com/cssref/css3_pr_mediaquery.asp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latin typeface="+mj-lt"/>
              </a:rPr>
              <a:t>Websites</a:t>
            </a:r>
            <a:endParaRPr lang="en-US" dirty="0">
              <a:latin typeface="+mj-lt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altLang="nl-BE" b="1" dirty="0">
                <a:latin typeface="+mj-lt"/>
              </a:rPr>
              <a:t>CSS tips n tricks</a:t>
            </a:r>
          </a:p>
          <a:p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789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8335C1E-5BE5-4E58-A26A-AF797F02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Background-image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87EB23-E540-427F-97E4-484FDD0D42C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5E22115-ADE4-48C4-85EC-AC076CB3FC5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3EA3A60-50B0-4CE1-9893-EE0FBD22EBF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 dirty="0"/>
              <a:t>Instellen van de </a:t>
            </a:r>
            <a:r>
              <a:rPr lang="nl-BE" b="1" dirty="0">
                <a:solidFill>
                  <a:srgbClr val="F04C25"/>
                </a:solidFill>
              </a:rPr>
              <a:t>achtergrondafbeelding</a:t>
            </a:r>
            <a:r>
              <a:rPr lang="nl-BE" dirty="0"/>
              <a:t> van een element</a:t>
            </a:r>
          </a:p>
          <a:p>
            <a:pPr lvl="1"/>
            <a:r>
              <a:rPr lang="nl-BE" dirty="0"/>
              <a:t>Standaard wordt een afbeelding </a:t>
            </a:r>
            <a:r>
              <a:rPr lang="nl-BE" b="1" dirty="0" err="1">
                <a:solidFill>
                  <a:srgbClr val="F04C25"/>
                </a:solidFill>
              </a:rPr>
              <a:t>links-boven</a:t>
            </a:r>
            <a:r>
              <a:rPr lang="nl-BE" dirty="0"/>
              <a:t> geplaatst en zal verticaal en horizontaal herhaalt worden</a:t>
            </a:r>
          </a:p>
          <a:p>
            <a:pPr lvl="1"/>
            <a:r>
              <a:rPr lang="nl-BE" dirty="0"/>
              <a:t>Stel altijd een </a:t>
            </a:r>
            <a:r>
              <a:rPr lang="nl-BE" b="1" dirty="0">
                <a:solidFill>
                  <a:srgbClr val="F04C25"/>
                </a:solidFill>
              </a:rPr>
              <a:t>achtergrondkleur</a:t>
            </a:r>
            <a:r>
              <a:rPr lang="nl-BE" dirty="0"/>
              <a:t> in mocht je afbeelding niet laden</a:t>
            </a:r>
          </a:p>
          <a:p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voorbeeld_12.html </a:t>
            </a:r>
            <a:r>
              <a:rPr lang="nl-BE" dirty="0"/>
              <a:t>en </a:t>
            </a:r>
            <a:r>
              <a:rPr lang="nl-BE" b="1" dirty="0">
                <a:solidFill>
                  <a:srgbClr val="F04C25"/>
                </a:solidFill>
              </a:rPr>
              <a:t>voorbeeld_13.html </a:t>
            </a:r>
            <a:r>
              <a:rPr lang="nl-BE" dirty="0"/>
              <a:t>en bekijk de code</a:t>
            </a:r>
          </a:p>
        </p:txBody>
      </p:sp>
    </p:spTree>
    <p:extLst>
      <p:ext uri="{BB962C8B-B14F-4D97-AF65-F5344CB8AC3E}">
        <p14:creationId xmlns:p14="http://schemas.microsoft.com/office/powerpoint/2010/main" val="415909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Responsive</a:t>
            </a:r>
            <a:r>
              <a:rPr lang="nl-BE" dirty="0"/>
              <a:t> </a:t>
            </a:r>
            <a:r>
              <a:rPr lang="nl-BE" dirty="0" err="1"/>
              <a:t>navbar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8505400" cy="4716463"/>
          </a:xfrm>
        </p:spPr>
        <p:txBody>
          <a:bodyPr>
            <a:normAutofit/>
          </a:bodyPr>
          <a:lstStyle/>
          <a:p>
            <a:pPr lvl="1"/>
            <a:r>
              <a:rPr lang="nl-BE" dirty="0"/>
              <a:t>Probeer </a:t>
            </a:r>
            <a:r>
              <a:rPr lang="nl-BE" b="1" dirty="0">
                <a:solidFill>
                  <a:srgbClr val="EC4B2F"/>
                </a:solidFill>
              </a:rPr>
              <a:t>niet altijd </a:t>
            </a:r>
            <a:r>
              <a:rPr lang="nl-BE" dirty="0"/>
              <a:t>het warm water nog eens uit te vinden, het internet staat vol met CSS snippets, tutorials, .. </a:t>
            </a:r>
            <a:br>
              <a:rPr lang="nl-BE" dirty="0"/>
            </a:br>
            <a:r>
              <a:rPr lang="nl-BE" dirty="0"/>
              <a:t>Een </a:t>
            </a:r>
            <a:r>
              <a:rPr lang="nl-BE" b="1" dirty="0">
                <a:solidFill>
                  <a:srgbClr val="F04C25"/>
                </a:solidFill>
              </a:rPr>
              <a:t>goede zoekterm </a:t>
            </a:r>
            <a:r>
              <a:rPr lang="nl-BE" dirty="0"/>
              <a:t>kan soms wonderen doen!</a:t>
            </a:r>
          </a:p>
          <a:p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voorbeeld_navbar.html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Onderaan zie je JavaScript code die er voor zorgt dat wanneer je op de menu knop klikt de </a:t>
            </a:r>
            <a:r>
              <a:rPr lang="nl-BE" b="1" dirty="0">
                <a:solidFill>
                  <a:srgbClr val="EC4B2F"/>
                </a:solidFill>
              </a:rPr>
              <a:t>class responsive </a:t>
            </a:r>
            <a:r>
              <a:rPr lang="nl-BE" dirty="0"/>
              <a:t>toegevoegd zal worden of net niet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Voorlopig hoef je nog geen </a:t>
            </a:r>
            <a:r>
              <a:rPr lang="nl-BE" b="1" dirty="0">
                <a:solidFill>
                  <a:srgbClr val="F04C25"/>
                </a:solidFill>
              </a:rPr>
              <a:t>JavaScript</a:t>
            </a:r>
            <a:r>
              <a:rPr lang="nl-BE" dirty="0"/>
              <a:t> te kennen dat komt later aan bod in de module </a:t>
            </a:r>
            <a:r>
              <a:rPr lang="nl-BE" b="1" dirty="0">
                <a:solidFill>
                  <a:srgbClr val="F04C25"/>
                </a:solidFill>
              </a:rPr>
              <a:t>Interactieve Websites</a:t>
            </a:r>
          </a:p>
          <a:p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C2DB0E-456A-D00A-4154-E9884963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327" y="1628775"/>
            <a:ext cx="2286735" cy="322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2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F60F6D6-B4F6-438C-81B6-C0BCE96B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Bronnen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9481E0-68EB-4022-9010-DFDB08CA1DF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3A6CD7-6F3F-4E9D-9513-90B3CC11464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DBB3CC8-1FD4-4FFD-95F2-7A82A04E18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 dirty="0">
                <a:hlinkClick r:id="rId2"/>
              </a:rPr>
              <a:t>https://www.w3schools.com/howto/howto_css_table_responsive.asp</a:t>
            </a:r>
            <a:endParaRPr lang="nl-BE" sz="2400" dirty="0">
              <a:hlinkClick r:id="rId3"/>
            </a:endParaRPr>
          </a:p>
          <a:p>
            <a:pPr lvl="1"/>
            <a:r>
              <a:rPr lang="nl-BE" sz="2400" dirty="0">
                <a:hlinkClick r:id="rId3"/>
              </a:rPr>
              <a:t>https://developer.mozilla.org/en-US/docs/Web/CSS/box-sizing</a:t>
            </a:r>
            <a:endParaRPr lang="nl-BE" sz="2400" dirty="0">
              <a:hlinkClick r:id="rId4"/>
            </a:endParaRPr>
          </a:p>
          <a:p>
            <a:pPr lvl="1"/>
            <a:r>
              <a:rPr lang="nl-BE" sz="2400" dirty="0">
                <a:hlinkClick r:id="rId4"/>
              </a:rPr>
              <a:t>https://www.w3schools.com/cssref/css3_pr_mediaquery.asp</a:t>
            </a:r>
            <a:endParaRPr lang="nl-BE" sz="2400" dirty="0"/>
          </a:p>
          <a:p>
            <a:pPr lvl="1"/>
            <a:r>
              <a:rPr lang="nl-BE" sz="2400" dirty="0">
                <a:hlinkClick r:id="rId5"/>
              </a:rPr>
              <a:t>https://www.w3schools.com/css/css_font.asp</a:t>
            </a:r>
            <a:endParaRPr lang="nl-BE" sz="2400" dirty="0"/>
          </a:p>
          <a:p>
            <a:pPr lvl="1"/>
            <a:r>
              <a:rPr lang="nl-BE" sz="2400" dirty="0">
                <a:hlinkClick r:id="rId6"/>
              </a:rPr>
              <a:t>https://www.w3schools.com/cssref/pr_background-image.asp</a:t>
            </a:r>
            <a:endParaRPr lang="nl-BE" sz="2400" dirty="0"/>
          </a:p>
          <a:p>
            <a:pPr lvl="1"/>
            <a:r>
              <a:rPr lang="nl-BE"/>
              <a:t>...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4165986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967D67F-58EC-9D29-B351-5D59B72D8D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13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E016C6A-980B-FCF9-BD70-5B0A974C25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DE2ACA-1F90-4A13-A644-FBDE70D3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Box-sizing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B7F812-4E7E-4422-A45E-314F8D78298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C519C4-051C-41B2-822D-208B29564B0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F9C876F-B4B5-4CED-BAE6-575DE4C2EE3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/>
              <a:t>Instellen hoe de totale </a:t>
            </a:r>
            <a:r>
              <a:rPr lang="nl-BE" b="1" dirty="0">
                <a:solidFill>
                  <a:srgbClr val="EC4B2F"/>
                </a:solidFill>
              </a:rPr>
              <a:t>breedte</a:t>
            </a:r>
            <a:r>
              <a:rPr lang="nl-BE" dirty="0"/>
              <a:t> en </a:t>
            </a:r>
            <a:r>
              <a:rPr lang="nl-BE" b="1" dirty="0">
                <a:solidFill>
                  <a:srgbClr val="EC4B2F"/>
                </a:solidFill>
              </a:rPr>
              <a:t>hoogte</a:t>
            </a:r>
            <a:r>
              <a:rPr lang="nl-BE" dirty="0"/>
              <a:t> van een element wordt berekend</a:t>
            </a:r>
          </a:p>
          <a:p>
            <a:pPr lvl="1"/>
            <a:r>
              <a:rPr lang="nl-BE" dirty="0"/>
              <a:t>Twee opties</a:t>
            </a:r>
          </a:p>
          <a:p>
            <a:pPr lvl="2">
              <a:buFont typeface="Nunito Light" pitchFamily="2" charset="0"/>
              <a:buChar char="×"/>
            </a:pPr>
            <a:r>
              <a:rPr lang="nl-BE" b="1" dirty="0"/>
              <a:t>Content-box: </a:t>
            </a:r>
            <a:r>
              <a:rPr lang="nl-BE" dirty="0"/>
              <a:t>Standaard CSS gedrag, als je een element een breedte geeft van 100px zullen de </a:t>
            </a:r>
            <a:r>
              <a:rPr lang="nl-BE" b="1" dirty="0">
                <a:solidFill>
                  <a:srgbClr val="EC4B2F"/>
                </a:solidFill>
              </a:rPr>
              <a:t>border</a:t>
            </a:r>
            <a:r>
              <a:rPr lang="nl-BE" dirty="0"/>
              <a:t> en </a:t>
            </a:r>
            <a:r>
              <a:rPr lang="nl-BE" b="1" dirty="0">
                <a:solidFill>
                  <a:srgbClr val="EC4B2F"/>
                </a:solidFill>
              </a:rPr>
              <a:t>padding</a:t>
            </a:r>
            <a:r>
              <a:rPr lang="nl-BE" dirty="0"/>
              <a:t> worden toegevoegd aan de uiteindelijke gerenderde breedte</a:t>
            </a:r>
          </a:p>
          <a:p>
            <a:pPr lvl="2">
              <a:buFont typeface="Nunito Light" pitchFamily="2" charset="0"/>
              <a:buChar char="×"/>
            </a:pPr>
            <a:r>
              <a:rPr lang="nl-BE" b="1" dirty="0"/>
              <a:t>Border-box: </a:t>
            </a:r>
            <a:r>
              <a:rPr lang="nl-BE" dirty="0"/>
              <a:t>Elementen met border of padding zullen </a:t>
            </a:r>
            <a:r>
              <a:rPr lang="nl-BE" b="1" dirty="0">
                <a:solidFill>
                  <a:srgbClr val="EC4B2F"/>
                </a:solidFill>
              </a:rPr>
              <a:t>automatisch</a:t>
            </a:r>
            <a:r>
              <a:rPr lang="nl-BE" dirty="0"/>
              <a:t> hun content </a:t>
            </a:r>
            <a:r>
              <a:rPr lang="nl-BE" b="1" dirty="0">
                <a:solidFill>
                  <a:srgbClr val="EC4B2F"/>
                </a:solidFill>
              </a:rPr>
              <a:t>verkleinen</a:t>
            </a:r>
            <a:r>
              <a:rPr lang="nl-BE" dirty="0"/>
              <a:t> zodat de ingestelde </a:t>
            </a:r>
            <a:r>
              <a:rPr lang="nl-BE" b="1" dirty="0">
                <a:solidFill>
                  <a:srgbClr val="EC4B2F"/>
                </a:solidFill>
              </a:rPr>
              <a:t>breedte</a:t>
            </a:r>
            <a:r>
              <a:rPr lang="nl-BE" b="1" dirty="0"/>
              <a:t> </a:t>
            </a:r>
            <a:r>
              <a:rPr lang="nl-BE" dirty="0"/>
              <a:t>exact</a:t>
            </a:r>
            <a:r>
              <a:rPr lang="nl-BE" b="1" dirty="0"/>
              <a:t> </a:t>
            </a:r>
            <a:r>
              <a:rPr lang="nl-BE" dirty="0"/>
              <a:t>is</a:t>
            </a:r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voorbeeld_box-sizing.html</a:t>
            </a:r>
            <a:r>
              <a:rPr lang="nl-BE" dirty="0">
                <a:solidFill>
                  <a:srgbClr val="F04C25"/>
                </a:solidFill>
              </a:rPr>
              <a:t> </a:t>
            </a:r>
            <a:r>
              <a:rPr lang="nl-BE" dirty="0"/>
              <a:t>en bekijk de code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410417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Tables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nl-BE" dirty="0"/>
              <a:t>CSS stelt je in staat om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Data </a:t>
            </a:r>
            <a:r>
              <a:rPr lang="nl-BE" b="1" dirty="0">
                <a:solidFill>
                  <a:srgbClr val="EC4B2F"/>
                </a:solidFill>
              </a:rPr>
              <a:t>beter leesbaar </a:t>
            </a:r>
            <a:r>
              <a:rPr lang="nl-BE" dirty="0"/>
              <a:t>maken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Laten zien </a:t>
            </a:r>
            <a:r>
              <a:rPr lang="nl-BE" b="1" dirty="0">
                <a:solidFill>
                  <a:srgbClr val="EC4B2F"/>
                </a:solidFill>
              </a:rPr>
              <a:t>welke rij </a:t>
            </a:r>
            <a:r>
              <a:rPr lang="nl-BE" dirty="0"/>
              <a:t>er geselecteerd is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Tabellen responsive maken (</a:t>
            </a:r>
            <a:r>
              <a:rPr lang="nl-BE" b="1" dirty="0">
                <a:solidFill>
                  <a:srgbClr val="EC4B2F"/>
                </a:solidFill>
              </a:rPr>
              <a:t>horizontale scrollbar </a:t>
            </a:r>
            <a:r>
              <a:rPr lang="nl-BE" dirty="0"/>
              <a:t>op kleine schermen)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..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voorbeeld_01.html </a:t>
            </a:r>
            <a:r>
              <a:rPr lang="nl-BE" dirty="0"/>
              <a:t>in </a:t>
            </a:r>
            <a:r>
              <a:rPr lang="nl-BE" b="1" dirty="0">
                <a:solidFill>
                  <a:srgbClr val="F04C25"/>
                </a:solidFill>
              </a:rPr>
              <a:t>voorbeeld_02.html</a:t>
            </a:r>
            <a:r>
              <a:rPr lang="nl-BE" b="1" dirty="0"/>
              <a:t> </a:t>
            </a:r>
            <a:r>
              <a:rPr lang="nl-BE" dirty="0"/>
              <a:t>en bekijk de code aandachtig. Maak je scherm ook eens kleiner en groter..</a:t>
            </a:r>
            <a:endParaRPr lang="nl-BE" b="1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C91F751-89DB-98E0-9068-921A9CC72C0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24375D1-0B1D-4571-861E-402D1C19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885" y="2863428"/>
            <a:ext cx="4104456" cy="15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5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Columns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800" dirty="0"/>
              <a:t>Geef elementen een bepaalde breedte en/of hoogte</a:t>
            </a:r>
          </a:p>
          <a:p>
            <a:pPr lvl="1"/>
            <a:r>
              <a:rPr lang="nl-BE" sz="2400" dirty="0"/>
              <a:t>Open </a:t>
            </a:r>
            <a:r>
              <a:rPr lang="nl-BE" sz="2400" b="1" dirty="0">
                <a:solidFill>
                  <a:srgbClr val="F04C25"/>
                </a:solidFill>
              </a:rPr>
              <a:t>voorbeeld_03.html 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dirty="0"/>
              <a:t>Twee kolommen die alle </a:t>
            </a:r>
            <a:r>
              <a:rPr lang="nl-BE" sz="2000" b="1" dirty="0">
                <a:solidFill>
                  <a:srgbClr val="F04C25"/>
                </a:solidFill>
              </a:rPr>
              <a:t>twee</a:t>
            </a:r>
            <a:r>
              <a:rPr lang="nl-BE" sz="2000" dirty="0"/>
              <a:t> </a:t>
            </a:r>
            <a:r>
              <a:rPr lang="nl-BE" sz="2000" b="1" dirty="0">
                <a:solidFill>
                  <a:srgbClr val="F04C25"/>
                </a:solidFill>
              </a:rPr>
              <a:t>50% </a:t>
            </a:r>
            <a:r>
              <a:rPr lang="nl-BE" sz="2000" dirty="0"/>
              <a:t>breed zijn</a:t>
            </a:r>
          </a:p>
          <a:p>
            <a:pPr lvl="1"/>
            <a:r>
              <a:rPr lang="nl-BE" sz="2400" dirty="0"/>
              <a:t>Open </a:t>
            </a:r>
            <a:r>
              <a:rPr lang="nl-BE" sz="2400" b="1" dirty="0">
                <a:solidFill>
                  <a:srgbClr val="F04C25"/>
                </a:solidFill>
              </a:rPr>
              <a:t>voorbeeld_04.html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dirty="0"/>
              <a:t>Vier kolommen die alle </a:t>
            </a:r>
            <a:r>
              <a:rPr lang="nl-BE" sz="2000" b="1" dirty="0">
                <a:solidFill>
                  <a:srgbClr val="F04C25"/>
                </a:solidFill>
              </a:rPr>
              <a:t>vier 25% </a:t>
            </a:r>
            <a:r>
              <a:rPr lang="nl-BE" sz="2000" dirty="0"/>
              <a:t>breed zijn</a:t>
            </a:r>
          </a:p>
          <a:p>
            <a:pPr lvl="1"/>
            <a:r>
              <a:rPr lang="nl-BE" sz="2400" dirty="0"/>
              <a:t>Open </a:t>
            </a:r>
            <a:r>
              <a:rPr lang="nl-BE" sz="2400" b="1" dirty="0">
                <a:solidFill>
                  <a:srgbClr val="F04C25"/>
                </a:solidFill>
              </a:rPr>
              <a:t>voorbeeld_05.html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dirty="0"/>
              <a:t>Drie kolommen waar de </a:t>
            </a:r>
            <a:r>
              <a:rPr lang="nl-BE" sz="2000" b="1" dirty="0">
                <a:solidFill>
                  <a:srgbClr val="F04C25"/>
                </a:solidFill>
              </a:rPr>
              <a:t>middelste 50% </a:t>
            </a:r>
            <a:r>
              <a:rPr lang="nl-BE" sz="2000" dirty="0"/>
              <a:t>breed is en </a:t>
            </a:r>
            <a:r>
              <a:rPr lang="nl-BE" sz="2000" b="1" dirty="0">
                <a:solidFill>
                  <a:srgbClr val="F04C25"/>
                </a:solidFill>
              </a:rPr>
              <a:t>de eerste </a:t>
            </a:r>
            <a:r>
              <a:rPr lang="nl-BE" sz="2000" dirty="0"/>
              <a:t>en </a:t>
            </a:r>
            <a:r>
              <a:rPr lang="nl-BE" sz="2000" b="1" dirty="0">
                <a:solidFill>
                  <a:srgbClr val="F04C25"/>
                </a:solidFill>
              </a:rPr>
              <a:t>de laatste 25%</a:t>
            </a:r>
          </a:p>
          <a:p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1901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@media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/>
              <a:t>Media queries worden gebruikt om </a:t>
            </a:r>
            <a:r>
              <a:rPr lang="nl-BE" b="1" dirty="0">
                <a:solidFill>
                  <a:srgbClr val="F04C25"/>
                </a:solidFill>
              </a:rPr>
              <a:t>verschillende stijlen </a:t>
            </a:r>
            <a:r>
              <a:rPr lang="nl-BE" dirty="0"/>
              <a:t>toe te passen voor verschillende toestellen zoals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 err="1"/>
              <a:t>Desktops</a:t>
            </a:r>
            <a:r>
              <a:rPr lang="nl-BE" dirty="0"/>
              <a:t>, tablets, smartphones, smartwatches..</a:t>
            </a:r>
          </a:p>
          <a:p>
            <a:pPr lvl="1"/>
            <a:r>
              <a:rPr lang="nl-BE" dirty="0"/>
              <a:t>Syntax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@media </a:t>
            </a:r>
            <a:r>
              <a:rPr lang="nl-BE" dirty="0" err="1">
                <a:solidFill>
                  <a:srgbClr val="009CAB"/>
                </a:solidFill>
                <a:latin typeface="Consolas" panose="020B0609020204030204" pitchFamily="49" charset="0"/>
              </a:rPr>
              <a:t>not|only</a:t>
            </a: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 mediatype </a:t>
            </a:r>
            <a:r>
              <a:rPr lang="nl-BE" dirty="0" err="1">
                <a:solidFill>
                  <a:srgbClr val="009CAB"/>
                </a:solidFill>
                <a:latin typeface="Consolas" panose="020B0609020204030204" pitchFamily="49" charset="0"/>
              </a:rPr>
              <a:t>and</a:t>
            </a: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 (</a:t>
            </a:r>
            <a:r>
              <a:rPr lang="nl-BE" dirty="0" err="1">
                <a:solidFill>
                  <a:srgbClr val="009CAB"/>
                </a:solidFill>
                <a:latin typeface="Consolas" panose="020B0609020204030204" pitchFamily="49" charset="0"/>
              </a:rPr>
              <a:t>expressions</a:t>
            </a: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 min/max) {</a:t>
            </a:r>
            <a:b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     CSS-Code;</a:t>
            </a:r>
            <a:b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</a:br>
            <a:r>
              <a:rPr lang="nl-BE" dirty="0">
                <a:solidFill>
                  <a:srgbClr val="009CAB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nl-BE" dirty="0"/>
              <a:t>Media types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All, print, screen of speech</a:t>
            </a:r>
          </a:p>
          <a:p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voorbeeld_06.html </a:t>
            </a:r>
            <a:r>
              <a:rPr lang="nl-BE" dirty="0"/>
              <a:t>en</a:t>
            </a:r>
            <a:r>
              <a:rPr lang="nl-BE" b="1" dirty="0"/>
              <a:t> </a:t>
            </a:r>
            <a:r>
              <a:rPr lang="nl-BE" b="1" dirty="0">
                <a:solidFill>
                  <a:srgbClr val="F04C25"/>
                </a:solidFill>
              </a:rPr>
              <a:t>voorbeeld_07.html </a:t>
            </a:r>
            <a:r>
              <a:rPr lang="nl-BE" dirty="0"/>
              <a:t>en maak het scherm kleiner en groter..</a:t>
            </a:r>
          </a:p>
        </p:txBody>
      </p:sp>
    </p:spTree>
    <p:extLst>
      <p:ext uri="{BB962C8B-B14F-4D97-AF65-F5344CB8AC3E}">
        <p14:creationId xmlns:p14="http://schemas.microsoft.com/office/powerpoint/2010/main" val="335365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C1FA26-E700-4246-AA03-56306F99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Responsive columns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4A49C-2B24-47EC-89A4-460E622C683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B001A3-0C5B-4056-9034-43311D609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7B0E59-B249-41CC-835B-C9024720D3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 dirty="0"/>
              <a:t>Nu we weten hoe we op diverse schermen andere CSS regels kunnen toepassen kunnen we onze kolommen makkelijk </a:t>
            </a:r>
            <a:r>
              <a:rPr lang="nl-BE" b="1" dirty="0" err="1">
                <a:solidFill>
                  <a:srgbClr val="EC4B2F"/>
                </a:solidFill>
              </a:rPr>
              <a:t>responsive</a:t>
            </a:r>
            <a:r>
              <a:rPr lang="nl-BE" dirty="0"/>
              <a:t> maken</a:t>
            </a:r>
          </a:p>
          <a:p>
            <a:pPr lvl="1"/>
            <a:r>
              <a:rPr lang="nl-BE" dirty="0"/>
              <a:t>Wanneer de pagina op een kleiner scherm wordt bekeken stellen we in dat de kolommen terug </a:t>
            </a:r>
            <a:r>
              <a:rPr lang="nl-BE" b="1" dirty="0">
                <a:solidFill>
                  <a:srgbClr val="EC4B2F"/>
                </a:solidFill>
              </a:rPr>
              <a:t>100%</a:t>
            </a:r>
            <a:r>
              <a:rPr lang="nl-BE" b="1" dirty="0"/>
              <a:t> </a:t>
            </a:r>
            <a:r>
              <a:rPr lang="nl-BE" dirty="0"/>
              <a:t>breed moeten zijn = </a:t>
            </a:r>
            <a:r>
              <a:rPr lang="nl-BE" b="1" dirty="0">
                <a:solidFill>
                  <a:srgbClr val="EC4B2F"/>
                </a:solidFill>
              </a:rPr>
              <a:t>responsiveness</a:t>
            </a:r>
            <a:endParaRPr lang="nl-BE" b="1" dirty="0"/>
          </a:p>
          <a:p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voorbeeld_08.html </a:t>
            </a:r>
            <a:r>
              <a:rPr lang="nl-BE" dirty="0"/>
              <a:t>en maak het scherm kleiner en groter..</a:t>
            </a:r>
          </a:p>
        </p:txBody>
      </p:sp>
    </p:spTree>
    <p:extLst>
      <p:ext uri="{BB962C8B-B14F-4D97-AF65-F5344CB8AC3E}">
        <p14:creationId xmlns:p14="http://schemas.microsoft.com/office/powerpoint/2010/main" val="51169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F350A02-F361-4319-8FEC-28B79351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Font-family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A8E8F3-4A84-4E97-9805-B7C7BFD81D3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0650EF-B2AD-4CA8-B7DB-52178AD9050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31266D9-403B-4AF4-B94D-8F857854F1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 dirty="0"/>
              <a:t>Wijzig het lettertype met de </a:t>
            </a:r>
            <a:r>
              <a:rPr lang="nl-BE" b="1" dirty="0">
                <a:solidFill>
                  <a:srgbClr val="EC4B2F"/>
                </a:solidFill>
              </a:rPr>
              <a:t>font-family</a:t>
            </a:r>
            <a:r>
              <a:rPr lang="nl-BE" dirty="0"/>
              <a:t> property</a:t>
            </a:r>
          </a:p>
          <a:p>
            <a:pPr lvl="1"/>
            <a:r>
              <a:rPr lang="nl-BE" dirty="0"/>
              <a:t>Font-family kan best meerdere lettertypes bevatten als </a:t>
            </a:r>
            <a:r>
              <a:rPr lang="nl-BE" b="1" dirty="0" err="1">
                <a:solidFill>
                  <a:srgbClr val="EC4B2F"/>
                </a:solidFill>
              </a:rPr>
              <a:t>fallback</a:t>
            </a:r>
            <a:r>
              <a:rPr lang="nl-BE" b="1" dirty="0">
                <a:solidFill>
                  <a:srgbClr val="EC4B2F"/>
                </a:solidFill>
              </a:rPr>
              <a:t>-systeem</a:t>
            </a:r>
          </a:p>
          <a:p>
            <a:pPr lvl="1"/>
            <a:r>
              <a:rPr lang="nl-BE" dirty="0"/>
              <a:t>Als de browser het eerste lettertype niet ondersteunt, probeert hij het volgende lettertype enz..</a:t>
            </a:r>
          </a:p>
          <a:p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voorbeeld_09.html </a:t>
            </a:r>
            <a:r>
              <a:rPr lang="nl-BE" dirty="0"/>
              <a:t>en bekijk de code, op lijn 9 en 10 staan nog twee voorbeelden in commentaar</a:t>
            </a:r>
          </a:p>
        </p:txBody>
      </p:sp>
    </p:spTree>
    <p:extLst>
      <p:ext uri="{BB962C8B-B14F-4D97-AF65-F5344CB8AC3E}">
        <p14:creationId xmlns:p14="http://schemas.microsoft.com/office/powerpoint/2010/main" val="405900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6563D3-6417-4451-A6E5-8867C1FC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Google fonts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4BCB8D-787B-4B27-BF72-3BB36B62E08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D9F2D6-0CAD-40FE-8F9F-93AA6975D65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F292489-35A7-4AF8-BD19-0A49AA093F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>
                <a:hlinkClick r:id="rId2"/>
              </a:rPr>
              <a:t>https://fonts.google.com/</a:t>
            </a:r>
            <a:endParaRPr lang="nl-BE" dirty="0"/>
          </a:p>
          <a:p>
            <a:pPr lvl="1"/>
            <a:r>
              <a:rPr lang="nl-BE" dirty="0"/>
              <a:t>Importeer externe lettertypes</a:t>
            </a:r>
          </a:p>
          <a:p>
            <a:pPr lvl="1"/>
            <a:r>
              <a:rPr lang="nl-BE" b="1" dirty="0" err="1">
                <a:solidFill>
                  <a:srgbClr val="EC4B2F"/>
                </a:solidFill>
              </a:rPr>
              <a:t>Embed</a:t>
            </a:r>
            <a:r>
              <a:rPr lang="nl-BE" dirty="0"/>
              <a:t> de font en wijzig de font-family in je CSS bestand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Embedden is het inladen van een ander bestand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Doe dit tussen de </a:t>
            </a:r>
            <a:r>
              <a:rPr lang="nl-BE" b="1" dirty="0">
                <a:solidFill>
                  <a:srgbClr val="00A0AE"/>
                </a:solidFill>
              </a:rPr>
              <a:t>&lt;head&gt;</a:t>
            </a:r>
            <a:r>
              <a:rPr lang="nl-BE" dirty="0"/>
              <a:t>-tags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Open </a:t>
            </a:r>
            <a:r>
              <a:rPr lang="nl-BE" b="1" dirty="0">
                <a:solidFill>
                  <a:srgbClr val="F04C25"/>
                </a:solidFill>
              </a:rPr>
              <a:t>voorbeeld_10.html </a:t>
            </a:r>
            <a:r>
              <a:rPr lang="nl-BE" dirty="0"/>
              <a:t>en bekijk de code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41CE01F-0AD3-3D25-D0A8-B0BC6CD4C0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292E2F0-EF63-4E85-9BF3-756261BE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443" y="1366889"/>
            <a:ext cx="2964557" cy="4663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78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D7D2021-DC2F-441D-BDBE-DAD50D8F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Font awesome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C7F1E0-0C65-4092-AF07-563A7FAF7CD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ECFCBDE-2620-4B68-B2A4-A8E6E5C9D39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6BEA6A1-EDFB-414D-847A-D5E424D276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000" dirty="0">
                <a:hlinkClick r:id="rId2"/>
              </a:rPr>
              <a:t>https://fontawesome.com/</a:t>
            </a:r>
            <a:endParaRPr lang="nl-BE" sz="2000" dirty="0"/>
          </a:p>
          <a:p>
            <a:pPr lvl="1"/>
            <a:r>
              <a:rPr lang="nl-BE" sz="2000" dirty="0"/>
              <a:t>Sign up</a:t>
            </a:r>
          </a:p>
          <a:p>
            <a:pPr lvl="1"/>
            <a:r>
              <a:rPr lang="nl-BE" sz="2000" dirty="0"/>
              <a:t>Creëer een </a:t>
            </a:r>
            <a:r>
              <a:rPr lang="nl-BE" sz="2000" b="1" dirty="0">
                <a:solidFill>
                  <a:srgbClr val="EC4B2F"/>
                </a:solidFill>
              </a:rPr>
              <a:t>Kit</a:t>
            </a:r>
          </a:p>
          <a:p>
            <a:pPr lvl="1"/>
            <a:r>
              <a:rPr lang="nl-BE" sz="2000" dirty="0"/>
              <a:t>Voeg je </a:t>
            </a:r>
            <a:r>
              <a:rPr lang="nl-BE" sz="2000" b="1" dirty="0" err="1">
                <a:solidFill>
                  <a:srgbClr val="EC4B2F"/>
                </a:solidFill>
              </a:rPr>
              <a:t>Kit’s</a:t>
            </a:r>
            <a:r>
              <a:rPr lang="nl-BE" sz="2000" b="1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Code</a:t>
            </a:r>
            <a:r>
              <a:rPr lang="nl-BE" sz="2000" b="1" dirty="0"/>
              <a:t> </a:t>
            </a:r>
            <a:r>
              <a:rPr lang="nl-BE" sz="2000" dirty="0"/>
              <a:t>toe</a:t>
            </a:r>
          </a:p>
          <a:p>
            <a:pPr lvl="1"/>
            <a:r>
              <a:rPr lang="nl-BE" sz="2000" dirty="0"/>
              <a:t>Icoon zoeken en copy, paste!</a:t>
            </a:r>
          </a:p>
          <a:p>
            <a:endParaRPr lang="nl-BE" sz="2000" dirty="0"/>
          </a:p>
          <a:p>
            <a:pPr lvl="1"/>
            <a:r>
              <a:rPr lang="nl-BE" sz="2000" dirty="0"/>
              <a:t>Open </a:t>
            </a:r>
            <a:r>
              <a:rPr lang="nl-BE" sz="2000" b="1" dirty="0">
                <a:solidFill>
                  <a:srgbClr val="F04C25"/>
                </a:solidFill>
              </a:rPr>
              <a:t>voorbeeld_11.hmtl </a:t>
            </a:r>
            <a:r>
              <a:rPr lang="nl-BE" sz="2000" dirty="0"/>
              <a:t>en bekijk de code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07E6CED-C882-8941-1A5E-FA72112FE1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7D83D-6354-EB76-16A6-83566BB6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845" y="1016901"/>
            <a:ext cx="1833541" cy="190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0E164B-3F7B-47FA-5527-6CA7B2D0E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000" y="1016901"/>
            <a:ext cx="3915264" cy="18722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1708D-857C-926F-77D9-19509EE2C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634" y="3473667"/>
            <a:ext cx="4143860" cy="9427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FA4EA4-6A0C-BC36-7A45-C12E2B8D7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587" y="3358606"/>
            <a:ext cx="954499" cy="1057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AE2B47-40FF-303C-E1E3-553835A10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000" y="4972237"/>
            <a:ext cx="6096000" cy="1050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752411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purl.org/dc/elements/1.1/"/>
    <ds:schemaRef ds:uri="3f990481-ab93-40a5-af1d-fa0a4386ebd9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5656</TotalTime>
  <Words>696</Words>
  <Application>Microsoft Office PowerPoint</Application>
  <PresentationFormat>Breedbeeld</PresentationFormat>
  <Paragraphs>93</Paragraphs>
  <Slides>13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WIT</vt:lpstr>
      <vt:lpstr>ORANJE</vt:lpstr>
      <vt:lpstr>BLAUW</vt:lpstr>
      <vt:lpstr>Websites</vt:lpstr>
      <vt:lpstr>Box-sizing</vt:lpstr>
      <vt:lpstr>Tables</vt:lpstr>
      <vt:lpstr>Columns</vt:lpstr>
      <vt:lpstr>@media</vt:lpstr>
      <vt:lpstr>Responsive columns</vt:lpstr>
      <vt:lpstr>Font-family</vt:lpstr>
      <vt:lpstr>Google fonts</vt:lpstr>
      <vt:lpstr>Font awesome</vt:lpstr>
      <vt:lpstr>Background-image</vt:lpstr>
      <vt:lpstr>Responsive navbar</vt:lpstr>
      <vt:lpstr>Bronnen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1243</cp:revision>
  <dcterms:created xsi:type="dcterms:W3CDTF">2020-09-28T10:08:39Z</dcterms:created>
  <dcterms:modified xsi:type="dcterms:W3CDTF">2023-10-16T06:35:10Z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2023-03-01T09:54:01Z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e0edad66-a507-47e5-8510-f4c97de414e3</vt:lpwstr>
  </property>
  <property fmtid="{D5CDD505-2E9C-101B-9397-08002B2CF9AE}" pid="9" name="MSIP_Label_c337be75-dfbb-4261-9834-ac247c7dde13_ContentBits">
    <vt:lpwstr>0</vt:lpwstr>
  </property>
</Properties>
</file>